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6" r:id="rId3"/>
    <p:sldId id="291" r:id="rId4"/>
    <p:sldId id="292" r:id="rId5"/>
    <p:sldId id="276" r:id="rId6"/>
    <p:sldId id="273" r:id="rId7"/>
    <p:sldId id="315" r:id="rId8"/>
    <p:sldId id="289" r:id="rId9"/>
    <p:sldId id="290" r:id="rId10"/>
    <p:sldId id="274" r:id="rId11"/>
    <p:sldId id="277" r:id="rId12"/>
    <p:sldId id="311" r:id="rId13"/>
    <p:sldId id="312" r:id="rId14"/>
    <p:sldId id="280" r:id="rId15"/>
    <p:sldId id="278" r:id="rId16"/>
    <p:sldId id="296" r:id="rId17"/>
    <p:sldId id="297" r:id="rId18"/>
    <p:sldId id="295" r:id="rId19"/>
    <p:sldId id="302" r:id="rId20"/>
    <p:sldId id="307" r:id="rId21"/>
    <p:sldId id="308" r:id="rId22"/>
    <p:sldId id="309" r:id="rId23"/>
    <p:sldId id="310" r:id="rId24"/>
    <p:sldId id="303" r:id="rId25"/>
    <p:sldId id="31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  <a:srgbClr val="7A0000"/>
    <a:srgbClr val="000000"/>
    <a:srgbClr val="FFCCFF"/>
    <a:srgbClr val="FFCC99"/>
    <a:srgbClr val="920000"/>
    <a:srgbClr val="CCFF66"/>
    <a:srgbClr val="FFFF99"/>
    <a:srgbClr val="584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41A95-4436-4223-B431-238BE7575806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DFA9-94DC-4565-BD2B-CB54479F4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7275F-1A4A-42FE-A5F4-94CDE2C9E6E8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BB184-816D-4469-878B-7D0AE5F69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B57E3-9322-486B-B901-C0F9ACCEC4F1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374E-63C5-4798-A81C-315436CED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C3DE0-EBD3-4AEE-9815-9567C8CC8D98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4A9C2-FAD7-446A-A729-4C902A8D6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1D924-1A47-4C6F-957E-907A91346BC4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8C8EF-54C0-4C1D-8399-7A8E2FFEA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7E016-FD7B-45B4-BCA1-20E66CB9CA83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C1EE0-ABAA-492B-A767-0B158ECBD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0A0A0-A658-4F35-8672-48AE71376836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0FE40-0926-42D8-A45D-92933CBC1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F0535-72AA-4AE6-B1CA-0B2E4CCED0D4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5E5B6-9691-4402-BF64-DD75E7E70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54B09-2E13-4F82-9BD1-BBB3ED6F16EB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4D487-320B-4476-A0BC-1DA2E881B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896B-7F07-4581-938C-281739C2A76F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8B598-C9F3-4283-969A-ADDC6395B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1026A-6090-4062-A540-9D42E191DA18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5D681-1B33-4ACC-9CC4-394F2E67A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74000">
              <a:schemeClr val="bg2">
                <a:tint val="45000"/>
                <a:shade val="99000"/>
                <a:satMod val="350000"/>
                <a:lumMod val="78000"/>
                <a:alpha val="99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2002DC-0DA1-4095-9239-E9AF73A67AB5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5F4D3-E676-4C10-9AFB-BEA6F53F8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288" y="1217052"/>
            <a:ext cx="8591550" cy="425244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3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C00000"/>
                </a:solidFill>
                <a:cs typeface="Times New Roman" pitchFamily="18" charset="0"/>
              </a:rPr>
              <a:t>«Дидактические пособия </a:t>
            </a:r>
          </a:p>
          <a:p>
            <a:pPr algn="ctr">
              <a:defRPr/>
            </a:pPr>
            <a:r>
              <a:rPr lang="ru-RU" sz="4400" b="1" dirty="0">
                <a:solidFill>
                  <a:srgbClr val="C00000"/>
                </a:solidFill>
                <a:cs typeface="Times New Roman" pitchFamily="18" charset="0"/>
              </a:rPr>
              <a:t>своими руками»</a:t>
            </a:r>
          </a:p>
          <a:p>
            <a:pPr algn="ctr">
              <a:defRPr/>
            </a:pPr>
            <a:r>
              <a:rPr lang="ru-RU" i="1" dirty="0">
                <a:solidFill>
                  <a:srgbClr val="7A0000"/>
                </a:solidFill>
                <a:cs typeface="Times New Roman" pitchFamily="18" charset="0"/>
              </a:rPr>
              <a:t> </a:t>
            </a:r>
            <a:r>
              <a:rPr lang="ru-RU" b="1" i="1" dirty="0">
                <a:solidFill>
                  <a:srgbClr val="7A0000"/>
                </a:solidFill>
                <a:cs typeface="Times New Roman" pitchFamily="18" charset="0"/>
              </a:rPr>
              <a:t>                                          </a:t>
            </a:r>
          </a:p>
          <a:p>
            <a:pPr algn="r">
              <a:defRPr/>
            </a:pPr>
            <a:endParaRPr lang="ru-RU" sz="2400" i="1" dirty="0">
              <a:solidFill>
                <a:srgbClr val="000000"/>
              </a:solidFill>
              <a:cs typeface="Times New Roman" pitchFamily="18" charset="0"/>
            </a:endParaRPr>
          </a:p>
          <a:p>
            <a:pPr algn="r">
              <a:defRPr/>
            </a:pPr>
            <a:r>
              <a:rPr lang="ru-RU" i="1" dirty="0">
                <a:solidFill>
                  <a:srgbClr val="000000"/>
                </a:solidFill>
                <a:cs typeface="Times New Roman" pitchFamily="18" charset="0"/>
              </a:rPr>
              <a:t>Автор</a:t>
            </a:r>
            <a:r>
              <a:rPr lang="ru-RU" sz="2000" i="1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2400" i="1" dirty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ru-RU" sz="2400" i="1" dirty="0" err="1">
                <a:solidFill>
                  <a:srgbClr val="000000"/>
                </a:solidFill>
                <a:cs typeface="Times New Roman" pitchFamily="18" charset="0"/>
              </a:rPr>
              <a:t>Кухарчук</a:t>
            </a:r>
            <a:r>
              <a:rPr lang="ru-RU" sz="2400" i="1" dirty="0">
                <a:solidFill>
                  <a:srgbClr val="000000"/>
                </a:solidFill>
                <a:cs typeface="Times New Roman" pitchFamily="18" charset="0"/>
              </a:rPr>
              <a:t> Ирина Александровна         </a:t>
            </a:r>
            <a:endParaRPr lang="ru-RU" sz="2400" dirty="0">
              <a:cs typeface="Calibri" pitchFamily="34" charset="0"/>
            </a:endParaRPr>
          </a:p>
          <a:p>
            <a:pPr algn="r">
              <a:defRPr/>
            </a:pPr>
            <a:r>
              <a:rPr lang="ru-RU" i="1" dirty="0">
                <a:solidFill>
                  <a:srgbClr val="000000"/>
                </a:solidFill>
                <a:cs typeface="Times New Roman" pitchFamily="18" charset="0"/>
              </a:rPr>
              <a:t> воспитатель высшей квалификационной категории </a:t>
            </a:r>
            <a:endParaRPr lang="ru-RU" sz="1400" dirty="0">
              <a:cs typeface="Calibri" pitchFamily="34" charset="0"/>
            </a:endParaRPr>
          </a:p>
          <a:p>
            <a:pPr algn="r">
              <a:defRPr/>
            </a:pP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МДОУ «Детский сад №2»</a:t>
            </a:r>
          </a:p>
          <a:p>
            <a:pPr algn="ctr">
              <a:spcAft>
                <a:spcPts val="1000"/>
              </a:spcAft>
              <a:defRPr/>
            </a:pPr>
            <a:endParaRPr lang="ru-RU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cs typeface="Times New Roman" pitchFamily="18" charset="0"/>
              </a:rPr>
              <a:t>р.п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. Милославское , 2019г.</a:t>
            </a:r>
            <a:endParaRPr lang="ru-RU" sz="1400" dirty="0"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100699" y="188640"/>
            <a:ext cx="3995936" cy="504056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ТЕЛЕВИЗОР</a:t>
            </a:r>
            <a:r>
              <a:rPr lang="ru-RU" dirty="0" smtClean="0">
                <a:latin typeface="Arial" charset="0"/>
              </a:rPr>
              <a:t> </a:t>
            </a:r>
          </a:p>
        </p:txBody>
      </p:sp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2916238" y="333375"/>
            <a:ext cx="6048375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920000"/>
                </a:solidFill>
              </a:rPr>
              <a:t>Описание</a:t>
            </a:r>
            <a:r>
              <a:rPr lang="ru-RU" sz="2000" dirty="0">
                <a:solidFill>
                  <a:srgbClr val="920000"/>
                </a:solidFill>
              </a:rPr>
              <a:t>:</a:t>
            </a:r>
            <a:r>
              <a:rPr lang="ru-RU" sz="1400" dirty="0">
                <a:solidFill>
                  <a:srgbClr val="920000"/>
                </a:solidFill>
              </a:rPr>
              <a:t> </a:t>
            </a:r>
          </a:p>
          <a:p>
            <a:pPr algn="ctr"/>
            <a:r>
              <a:rPr lang="ru-RU" dirty="0">
                <a:solidFill>
                  <a:srgbClr val="000000"/>
                </a:solidFill>
              </a:rPr>
              <a:t>Игрушка. сделана из картонной коробки. Внешняя сторона телевизора  обклеена самоклеящимися обоями. Вырезаны: задняя стенка </a:t>
            </a:r>
            <a:r>
              <a:rPr lang="ru-RU" i="1" dirty="0">
                <a:solidFill>
                  <a:srgbClr val="000000"/>
                </a:solidFill>
              </a:rPr>
              <a:t>(там прикреплена ширма-шторка), </a:t>
            </a:r>
            <a:r>
              <a:rPr lang="ru-RU" dirty="0">
                <a:solidFill>
                  <a:srgbClr val="000000"/>
                </a:solidFill>
              </a:rPr>
              <a:t>экран,  отверстие в боковой части телевизора </a:t>
            </a:r>
            <a:r>
              <a:rPr lang="ru-RU" i="1" dirty="0">
                <a:solidFill>
                  <a:srgbClr val="000000"/>
                </a:solidFill>
              </a:rPr>
              <a:t>(для карточек). </a:t>
            </a:r>
            <a:r>
              <a:rPr lang="ru-RU" dirty="0">
                <a:solidFill>
                  <a:srgbClr val="000000"/>
                </a:solidFill>
              </a:rPr>
              <a:t>На телевизоре расположены ножки </a:t>
            </a:r>
            <a:r>
              <a:rPr lang="ru-RU" i="1" dirty="0">
                <a:solidFill>
                  <a:srgbClr val="000000"/>
                </a:solidFill>
              </a:rPr>
              <a:t>(пробки от пластиковых бутылок)</a:t>
            </a:r>
            <a:r>
              <a:rPr lang="ru-RU" dirty="0">
                <a:solidFill>
                  <a:srgbClr val="000000"/>
                </a:solidFill>
              </a:rPr>
              <a:t>, антенна </a:t>
            </a:r>
            <a:r>
              <a:rPr lang="ru-RU" i="1" dirty="0">
                <a:solidFill>
                  <a:srgbClr val="000000"/>
                </a:solidFill>
              </a:rPr>
              <a:t>(трубочки для коктейля)</a:t>
            </a:r>
            <a:r>
              <a:rPr lang="ru-RU" dirty="0">
                <a:solidFill>
                  <a:srgbClr val="000000"/>
                </a:solidFill>
              </a:rPr>
              <a:t>,подвижные кнопки </a:t>
            </a:r>
            <a:r>
              <a:rPr lang="ru-RU" i="1" dirty="0">
                <a:solidFill>
                  <a:srgbClr val="000000"/>
                </a:solidFill>
              </a:rPr>
              <a:t>(пуговицы). </a:t>
            </a:r>
            <a:r>
              <a:rPr lang="ru-RU" dirty="0">
                <a:solidFill>
                  <a:srgbClr val="000000"/>
                </a:solidFill>
              </a:rPr>
              <a:t>Телевизор «работает» по принципу диапроектора. В этом случае </a:t>
            </a:r>
          </a:p>
          <a:p>
            <a:pPr algn="ctr"/>
            <a:r>
              <a:rPr lang="ru-RU" dirty="0">
                <a:solidFill>
                  <a:srgbClr val="000000"/>
                </a:solidFill>
              </a:rPr>
              <a:t>можно использовать : наборы карточек с изображением цифр, русских народных сказок; серию сюжетных картинок, отображающих последовательность событий; предметных картинок. А для обыгрывания  мелких игрушек можно использовать сцену  с ширмой. </a:t>
            </a:r>
          </a:p>
          <a:p>
            <a:pPr algn="ctr"/>
            <a:r>
              <a:rPr lang="ru-RU" b="1" dirty="0">
                <a:solidFill>
                  <a:srgbClr val="920000"/>
                </a:solidFill>
              </a:rPr>
              <a:t>Назначение:</a:t>
            </a:r>
          </a:p>
          <a:p>
            <a:pPr algn="ctr"/>
            <a:r>
              <a:rPr lang="ru-RU" dirty="0"/>
              <a:t>Пособие можно использовать  на занятии, в индивидуальной и групповой работе с детьми дошкольного возраста. Поможет воспитателям, логопедам, детям и их родителям в   формировании элементарных математических представлений, развитии  речи детей и  мелкой моторики.   </a:t>
            </a:r>
          </a:p>
          <a:p>
            <a:pPr algn="ctr"/>
            <a:endParaRPr lang="ru-RU" sz="2000" dirty="0">
              <a:solidFill>
                <a:srgbClr val="920000"/>
              </a:solidFill>
            </a:endParaRPr>
          </a:p>
        </p:txBody>
      </p:sp>
      <p:pic>
        <p:nvPicPr>
          <p:cNvPr id="21507" name="Picture 2" descr="D:\МУН конкурс 2019\приложение 2\P1150465.JPG"/>
          <p:cNvPicPr>
            <a:picLocks noChangeAspect="1" noChangeArrowheads="1"/>
          </p:cNvPicPr>
          <p:nvPr/>
        </p:nvPicPr>
        <p:blipFill rotWithShape="1">
          <a:blip r:embed="rId2"/>
          <a:srcRect l="4986"/>
          <a:stretch/>
        </p:blipFill>
        <p:spPr bwMode="auto">
          <a:xfrm>
            <a:off x="247972" y="1484313"/>
            <a:ext cx="2668265" cy="3744912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Пример дидактической игры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0063" y="1196975"/>
            <a:ext cx="3456433" cy="49859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«Веселые цифры»</a:t>
            </a:r>
          </a:p>
          <a:p>
            <a:pPr>
              <a:defRPr/>
            </a:pPr>
            <a:r>
              <a:rPr lang="ru-RU" sz="2000" b="1" dirty="0"/>
              <a:t>Цель: </a:t>
            </a:r>
            <a:r>
              <a:rPr lang="ru-RU" sz="2000" dirty="0"/>
              <a:t>развивать  познавательные способности. </a:t>
            </a:r>
          </a:p>
          <a:p>
            <a:pPr>
              <a:defRPr/>
            </a:pPr>
            <a:r>
              <a:rPr lang="ru-RU" sz="2000" b="1" dirty="0"/>
              <a:t>Возраст</a:t>
            </a:r>
            <a:r>
              <a:rPr lang="ru-RU" sz="2000" dirty="0"/>
              <a:t>: дети 4-7 лет</a:t>
            </a:r>
          </a:p>
          <a:p>
            <a:pPr>
              <a:defRPr/>
            </a:pPr>
            <a:r>
              <a:rPr lang="ru-RU" sz="2000" b="1" dirty="0"/>
              <a:t>Задания</a:t>
            </a:r>
            <a:r>
              <a:rPr lang="ru-RU" sz="2000" b="1" dirty="0" smtClean="0"/>
              <a:t>:</a:t>
            </a:r>
          </a:p>
          <a:p>
            <a:pPr>
              <a:defRPr/>
            </a:pPr>
            <a:r>
              <a:rPr lang="ru-RU" sz="2000" dirty="0" smtClean="0"/>
              <a:t>-решить примеры, задачи;</a:t>
            </a:r>
            <a:endParaRPr lang="ru-RU" sz="2000" dirty="0"/>
          </a:p>
          <a:p>
            <a:pPr>
              <a:defRPr/>
            </a:pPr>
            <a:r>
              <a:rPr lang="ru-RU" sz="2000" dirty="0"/>
              <a:t>-прочитать стихотворения о цифрах с показом их в </a:t>
            </a:r>
            <a:r>
              <a:rPr lang="ru-RU" sz="2000" dirty="0" smtClean="0"/>
              <a:t>телевизоре;</a:t>
            </a:r>
            <a:endParaRPr lang="ru-RU" sz="2000" dirty="0"/>
          </a:p>
          <a:p>
            <a:pPr>
              <a:defRPr/>
            </a:pPr>
            <a:r>
              <a:rPr lang="ru-RU" sz="2000" dirty="0"/>
              <a:t>-придумать веселую историю про </a:t>
            </a:r>
            <a:r>
              <a:rPr lang="ru-RU" sz="2000" dirty="0" smtClean="0"/>
              <a:t>цифру;</a:t>
            </a:r>
          </a:p>
          <a:p>
            <a:pPr>
              <a:defRPr/>
            </a:pPr>
            <a:r>
              <a:rPr lang="ru-RU" sz="2000" dirty="0" smtClean="0"/>
              <a:t>-</a:t>
            </a:r>
            <a:r>
              <a:rPr lang="ru-RU" sz="2000" dirty="0"/>
              <a:t>показать, что получается, если </a:t>
            </a:r>
            <a:r>
              <a:rPr lang="ru-RU" sz="2000" dirty="0" smtClean="0"/>
              <a:t>цифры перевернутся </a:t>
            </a:r>
            <a:r>
              <a:rPr lang="ru-RU" sz="2000" dirty="0"/>
              <a:t>(заблудятся).</a:t>
            </a:r>
          </a:p>
          <a:p>
            <a:pPr algn="ctr">
              <a:defRPr/>
            </a:pPr>
            <a:endParaRPr lang="ru-RU" sz="20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2531" name="Picture 2" descr="D:\МУН конкурс 2019\приложение 2\P11504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549" t="15923" r="10262"/>
          <a:stretch>
            <a:fillRect/>
          </a:stretch>
        </p:blipFill>
        <p:spPr>
          <a:xfrm>
            <a:off x="179388" y="1485900"/>
            <a:ext cx="5257800" cy="4408488"/>
          </a:xfrm>
          <a:ln w="57150">
            <a:solidFill>
              <a:schemeClr val="accent1"/>
            </a:solidFill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Собачка Рези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250825" y="765175"/>
            <a:ext cx="8893175" cy="26638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800" b="1" smtClean="0">
                <a:solidFill>
                  <a:srgbClr val="920000"/>
                </a:solidFill>
                <a:latin typeface="Arial" charset="0"/>
                <a:cs typeface="Arial" charset="0"/>
              </a:rPr>
              <a:t>Описание: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Готовую мягкую игрушку-собачку разрезала на две части. Соединила эти части резинкой и просунула в отверстие картонной трубки от пищевой фольги </a:t>
            </a:r>
            <a:r>
              <a:rPr lang="ru-RU" sz="1800" i="1" smtClean="0">
                <a:solidFill>
                  <a:srgbClr val="000000"/>
                </a:solidFill>
                <a:latin typeface="Arial" charset="0"/>
                <a:cs typeface="Arial" charset="0"/>
              </a:rPr>
              <a:t>(трубку можно отрезать любой длины по вашему усмотрению)</a:t>
            </a:r>
            <a:r>
              <a:rPr lang="ru-RU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так, чтобы трубка служила телом собачки, на которое </a:t>
            </a:r>
            <a:r>
              <a:rPr lang="ru-RU" sz="1800" smtClean="0">
                <a:latin typeface="Arial" charset="0"/>
                <a:cs typeface="Arial" charset="0"/>
              </a:rPr>
              <a:t>надеваются резинки для волос разного цвета</a:t>
            </a:r>
            <a:endParaRPr lang="ru-RU" sz="1800" i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1800" b="1" smtClean="0">
                <a:solidFill>
                  <a:srgbClr val="920000"/>
                </a:solidFill>
                <a:latin typeface="Arial" charset="0"/>
                <a:cs typeface="Arial" charset="0"/>
              </a:rPr>
              <a:t>Назначение: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может быть использовано воспитателями и родителями в индивидуальной работе с детьми по математике, развитию речи. </a:t>
            </a:r>
            <a:r>
              <a:rPr lang="ru-RU" sz="1800" smtClean="0">
                <a:latin typeface="Arial" charset="0"/>
                <a:cs typeface="Arial" charset="0"/>
              </a:rPr>
              <a:t>Поможет воспитать усидчивость; развить у ребенка логическое мышление, внимательность, мелкую моторику рук и точность движений, тактильное восприятие, воображение, цветовосприятие, количественный и порядковый счет, состав числа, учить решать задачи.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ru-RU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5122" name="Picture 2" descr="D:\МОИ дидактические пособия\веселая собачка Ризи\P1150305.JPG"/>
          <p:cNvPicPr>
            <a:picLocks noChangeAspect="1" noChangeArrowheads="1"/>
          </p:cNvPicPr>
          <p:nvPr/>
        </p:nvPicPr>
        <p:blipFill rotWithShape="1">
          <a:blip r:embed="rId2"/>
          <a:srcRect l="5157" t="24971" b="27354"/>
          <a:stretch/>
        </p:blipFill>
        <p:spPr bwMode="auto">
          <a:xfrm>
            <a:off x="1092200" y="4005263"/>
            <a:ext cx="6923088" cy="2611437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Примеры дидактических игр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2 младшая группа\моторика\P110052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8122" r="13101"/>
          <a:stretch/>
        </p:blipFill>
        <p:spPr>
          <a:xfrm>
            <a:off x="250825" y="1268413"/>
            <a:ext cx="4227513" cy="4608512"/>
          </a:xfrm>
          <a:ln w="76200">
            <a:solidFill>
              <a:schemeClr val="accent6">
                <a:lumMod val="50000"/>
              </a:schemeClr>
            </a:solidFill>
          </a:ln>
          <a:extLst/>
        </p:spPr>
      </p:pic>
      <p:sp>
        <p:nvSpPr>
          <p:cNvPr id="6" name="Прямоугольник 5"/>
          <p:cNvSpPr/>
          <p:nvPr/>
        </p:nvSpPr>
        <p:spPr>
          <a:xfrm>
            <a:off x="4802188" y="981075"/>
            <a:ext cx="4033837" cy="2524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Игра «Одень собачку на прогулку»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sz="2000" b="1" dirty="0"/>
              <a:t>: </a:t>
            </a:r>
            <a:r>
              <a:rPr lang="ru-RU" sz="2000" dirty="0">
                <a:solidFill>
                  <a:srgbClr val="000000"/>
                </a:solidFill>
              </a:rPr>
              <a:t>Упражнять детей в счете. Закреплять знание детей о цвете. Развивать тонкие движения пальцев рук, способствовать развитию речи.</a:t>
            </a: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4757738" y="3789363"/>
            <a:ext cx="4122737" cy="2524125"/>
          </a:xfrm>
          <a:prstGeom prst="rect">
            <a:avLst/>
          </a:prstGeom>
          <a:solidFill>
            <a:srgbClr val="FFFF99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</a:rPr>
              <a:t>Игра «Повтори»</a:t>
            </a:r>
          </a:p>
          <a:p>
            <a:r>
              <a:rPr lang="ru-RU" b="1">
                <a:solidFill>
                  <a:srgbClr val="000000"/>
                </a:solidFill>
              </a:rPr>
              <a:t>Цель: </a:t>
            </a:r>
            <a:r>
              <a:rPr lang="ru-RU" sz="2000"/>
              <a:t>Развивать закономерность цветорасположения, мелкую моторику пальцев рук, зрительное восприятие,  терпение, усидчивость, творческие способности. </a:t>
            </a:r>
            <a:endParaRPr lang="ru-RU" sz="2000" b="1" i="1"/>
          </a:p>
          <a:p>
            <a:pPr algn="ctr"/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Свинка-копилка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D:\МОИ дидактические пособия\поросенок-копилка\P115031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3462" t="3933" r="8022" b="22369"/>
          <a:stretch/>
        </p:blipFill>
        <p:spPr>
          <a:xfrm>
            <a:off x="179388" y="2932113"/>
            <a:ext cx="4679950" cy="3294062"/>
          </a:xfrm>
          <a:ln w="76200">
            <a:solidFill>
              <a:schemeClr val="accent6">
                <a:lumMod val="50000"/>
              </a:schemeClr>
            </a:solidFill>
          </a:ln>
          <a:extLst/>
        </p:spPr>
      </p:pic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5003800" y="2441575"/>
            <a:ext cx="403225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000" b="1">
                <a:solidFill>
                  <a:srgbClr val="920000"/>
                </a:solidFill>
              </a:rPr>
              <a:t>Назначение:</a:t>
            </a:r>
          </a:p>
          <a:p>
            <a:pPr algn="ctr">
              <a:spcBef>
                <a:spcPct val="20000"/>
              </a:spcBef>
            </a:pPr>
            <a:r>
              <a:rPr lang="ru-RU">
                <a:solidFill>
                  <a:srgbClr val="000000"/>
                </a:solidFill>
              </a:rPr>
              <a:t> игрушка обогащает сенсорный опыт, развивает ручную умелость, память, мышление, зрение. </a:t>
            </a:r>
            <a:endParaRPr lang="ru-RU" sz="1600">
              <a:solidFill>
                <a:srgbClr val="00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ru-RU">
                <a:solidFill>
                  <a:srgbClr val="000000"/>
                </a:solidFill>
              </a:rPr>
              <a:t>Предназначена для индивидуальной работы с детьми младшего и среднего дошкольного возраста. Может использоваться воспитателями, логопедами, родителями в сюжетных играх, в работе с детьми по формированию элементарных математических представлений, познавательному развитию. </a:t>
            </a: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25604" name="Прямоугольник 2"/>
          <p:cNvSpPr>
            <a:spLocks noChangeArrowheads="1"/>
          </p:cNvSpPr>
          <p:nvPr/>
        </p:nvSpPr>
        <p:spPr bwMode="auto">
          <a:xfrm>
            <a:off x="250825" y="908050"/>
            <a:ext cx="85693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b="1">
                <a:solidFill>
                  <a:srgbClr val="920000"/>
                </a:solidFill>
              </a:rPr>
              <a:t>Описание:</a:t>
            </a:r>
          </a:p>
          <a:p>
            <a:pPr algn="ctr">
              <a:spcBef>
                <a:spcPct val="20000"/>
              </a:spcBef>
            </a:pPr>
            <a:r>
              <a:rPr lang="ru-RU">
                <a:solidFill>
                  <a:srgbClr val="000000"/>
                </a:solidFill>
              </a:rPr>
              <a:t>Эта игрушка сделана из пластиковой прозрачной бутылки и обшита велюровой тканью. На мордочке приклеены глаза.  Крышка-пятачок откручивается и ребёнок может кормить свинку желудями или, например фасолью, горошинами, </a:t>
            </a:r>
            <a:r>
              <a:rPr lang="ru-RU"/>
              <a:t>ракушками, геометрическими фигурами и т.д. </a:t>
            </a:r>
            <a:r>
              <a:rPr lang="ru-RU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Примеры дидактических игр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825" y="1617663"/>
            <a:ext cx="3743325" cy="3321050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      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акорми Свинку»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формирование умения соотносить число с количеством, закрепление цвета и формы предметов, развитие мелкой моторики и тактильной чувствительности.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2000" b="1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1600" b="1" dirty="0" smtClean="0">
              <a:solidFill>
                <a:srgbClr val="C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" name="Picture 2" descr="D:\МОИ дидактические пособия\поросенок-копилка\P11005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1628775"/>
            <a:ext cx="4413250" cy="3309938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xtLst/>
        </p:spPr>
      </p:pic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468313" y="5445125"/>
            <a:ext cx="5370512" cy="1016000"/>
          </a:xfrm>
          <a:prstGeom prst="rect">
            <a:avLst/>
          </a:prstGeom>
          <a:solidFill>
            <a:srgbClr val="FFFF99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«Давай посчитаем»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Цель:</a:t>
            </a:r>
            <a:r>
              <a:rPr lang="ru-RU" sz="2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 упражнять детей в количественном и порядковом счете.</a:t>
            </a:r>
            <a:endParaRPr lang="ru-RU" sz="200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38" y="260648"/>
            <a:ext cx="8839874" cy="504056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Тренажер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«Пешеходный переход»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107950" y="908050"/>
            <a:ext cx="9036050" cy="19446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600" b="1" smtClean="0">
                <a:solidFill>
                  <a:srgbClr val="920000"/>
                </a:solidFill>
                <a:latin typeface="Arial" charset="0"/>
                <a:cs typeface="Arial" charset="0"/>
              </a:rPr>
              <a:t>Описание: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1600" smtClean="0">
                <a:solidFill>
                  <a:srgbClr val="000000"/>
                </a:solidFill>
                <a:latin typeface="Arial" charset="0"/>
                <a:cs typeface="Arial" charset="0"/>
              </a:rPr>
              <a:t>На большую коробку наклеила соответствующую картинку, распечатанную на цветном принтере, колеса транспорта вырезала по контуру, куда  с внутренней стороны коробки вставила отрезанные горлышки от пластиковых бутылок. Коробку заклеила. Теперь у машин есть колеса-крышки, которые можно откручивать и закручивать, считать, сортировать по цвету. </a:t>
            </a:r>
            <a:r>
              <a:rPr lang="ru-RU" sz="1800" smtClean="0">
                <a:latin typeface="Arial" charset="0"/>
                <a:cs typeface="Arial" charset="0"/>
              </a:rPr>
              <a:t>Можно дополнить тренажер дорожными знаками, фигурками людей, машинками.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z="18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 descr="D:\МОИ дидактические пособия\тренажер пешеходный переход\P1150326.JPG"/>
          <p:cNvPicPr>
            <a:picLocks noChangeAspect="1" noChangeArrowheads="1"/>
          </p:cNvPicPr>
          <p:nvPr/>
        </p:nvPicPr>
        <p:blipFill>
          <a:blip r:embed="rId2"/>
          <a:srcRect l="905" t="7645" r="-632" b="429"/>
          <a:stretch>
            <a:fillRect/>
          </a:stretch>
        </p:blipFill>
        <p:spPr bwMode="auto">
          <a:xfrm>
            <a:off x="227013" y="3213100"/>
            <a:ext cx="44926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4181475" y="2894013"/>
            <a:ext cx="4821238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ru-RU" sz="1600" b="1">
                <a:solidFill>
                  <a:srgbClr val="920000"/>
                </a:solidFill>
              </a:rPr>
              <a:t>Назначение:</a:t>
            </a:r>
            <a:r>
              <a:rPr lang="ru-RU" sz="1600">
                <a:solidFill>
                  <a:srgbClr val="920000"/>
                </a:solidFill>
              </a:rPr>
              <a:t> </a:t>
            </a:r>
          </a:p>
          <a:p>
            <a:pPr lvl="1" algn="ctr"/>
            <a:r>
              <a:rPr lang="ru-RU" sz="1600"/>
              <a:t> </a:t>
            </a:r>
            <a:r>
              <a:rPr lang="ru-RU" sz="1600">
                <a:solidFill>
                  <a:srgbClr val="000000"/>
                </a:solidFill>
              </a:rPr>
              <a:t>Для индивидуальных занятий и игр с младшими  детьми как дома, так и в детском саду. Может использоваться воспитателями и родителями  в работе по формированию элементарных математических представлений, в сюжетных играх. </a:t>
            </a:r>
          </a:p>
          <a:p>
            <a:pPr lvl="1" algn="ctr"/>
            <a:r>
              <a:rPr lang="ru-RU" sz="1600"/>
              <a:t>Закрепляет знания детей о цвете, форме, величине, количественном и порядковом счете; развивает мелкую моторику рук детей; знакомит с видами транспорта; помогает приобрести знания, умения и навыки безопасного поведения на улице и дорогах, </a:t>
            </a:r>
          </a:p>
          <a:p>
            <a:pPr lvl="1" algn="ctr"/>
            <a:endParaRPr lang="ru-RU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Примеры дидактических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заданий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МОИ дидактические пособия\тренажер пешеходный переход\P1150338.JPG"/>
          <p:cNvPicPr>
            <a:picLocks noChangeAspect="1" noChangeArrowheads="1"/>
          </p:cNvPicPr>
          <p:nvPr/>
        </p:nvPicPr>
        <p:blipFill rotWithShape="1">
          <a:blip r:embed="rId2"/>
          <a:srcRect l="18906" r="8638"/>
          <a:stretch/>
        </p:blipFill>
        <p:spPr bwMode="auto">
          <a:xfrm>
            <a:off x="250825" y="1412875"/>
            <a:ext cx="4392613" cy="45466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xtLst/>
        </p:spPr>
      </p:pic>
      <p:sp>
        <p:nvSpPr>
          <p:cNvPr id="5" name="Прямоугольник 4"/>
          <p:cNvSpPr/>
          <p:nvPr/>
        </p:nvSpPr>
        <p:spPr>
          <a:xfrm>
            <a:off x="4930775" y="1562100"/>
            <a:ext cx="4016375" cy="4248150"/>
          </a:xfrm>
          <a:prstGeom prst="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«Помоги водителю поменять колесо»</a:t>
            </a:r>
          </a:p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-заменить колесо у машины определенного цвета; </a:t>
            </a:r>
          </a:p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-открутить старые колеса и закрутить новые другого цвета;</a:t>
            </a:r>
          </a:p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-каким по счету будет, например, красное, желтое, и т.д. колесо;</a:t>
            </a:r>
          </a:p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-замени правое (левое) колесо у автобуса.</a:t>
            </a: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64807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Матрёшка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2922588" y="765175"/>
            <a:ext cx="5975350" cy="5757863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1800" b="1" smtClean="0">
                <a:solidFill>
                  <a:srgbClr val="984807"/>
                </a:solidFill>
                <a:latin typeface="Arial" charset="0"/>
                <a:cs typeface="Arial" charset="0"/>
              </a:rPr>
              <a:t> </a:t>
            </a:r>
            <a:r>
              <a:rPr lang="ru-RU" sz="1800" b="1" smtClean="0">
                <a:solidFill>
                  <a:srgbClr val="920000"/>
                </a:solidFill>
                <a:latin typeface="Arial" charset="0"/>
                <a:cs typeface="Arial" charset="0"/>
              </a:rPr>
              <a:t>Описание: </a:t>
            </a:r>
          </a:p>
          <a:p>
            <a:pPr marL="0" indent="0" algn="ctr">
              <a:spcAft>
                <a:spcPts val="1000"/>
              </a:spcAft>
              <a:buFont typeface="Arial" charset="0"/>
              <a:buNone/>
            </a:pPr>
            <a:r>
              <a:rPr lang="ru-RU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пособие изготовлено из прозрачной пластиковой бутылки, разрезанной пополам и раскрашенной витражными красками по принципу матрешки. Открывается как матрешка. </a:t>
            </a:r>
            <a:endParaRPr lang="ru-RU" sz="18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1800" b="1" smtClean="0">
                <a:solidFill>
                  <a:srgbClr val="920000"/>
                </a:solidFill>
                <a:latin typeface="Arial" charset="0"/>
                <a:cs typeface="Arial" charset="0"/>
              </a:rPr>
              <a:t>Назначение:</a:t>
            </a:r>
            <a:r>
              <a:rPr lang="ru-RU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180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предназначено для воспитателей, логопедов и детей дошкольного возраста.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 Как дидактическое пособие Матрешка полезна на занятиях по формированию элементарных математических представлений, по изобразительной деятельности, формированию представлений о русской культуре, эстетике и красоте русского узора; развитию памяти, речи самостоятельности, активности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1800" smtClean="0">
                <a:solidFill>
                  <a:srgbClr val="000000"/>
                </a:solidFill>
                <a:latin typeface="Arial" charset="0"/>
                <a:cs typeface="Calibri" pitchFamily="34" charset="0"/>
              </a:rPr>
              <a:t>на занятиях и в свободной деятельности.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Может использоваться как шкатулка, для хранения счетного материала</a:t>
            </a:r>
          </a:p>
        </p:txBody>
      </p:sp>
      <p:pic>
        <p:nvPicPr>
          <p:cNvPr id="28675" name="Picture 2" descr="C:\Users\irina\Desktop\конкурс черновик\матрешка\IMG-20170205-WA0003.jpg"/>
          <p:cNvPicPr>
            <a:picLocks noChangeAspect="1" noChangeArrowheads="1"/>
          </p:cNvPicPr>
          <p:nvPr/>
        </p:nvPicPr>
        <p:blipFill>
          <a:blip r:embed="rId2"/>
          <a:srcRect l="18251" t="5704" r="11787" b="6590"/>
          <a:stretch>
            <a:fillRect/>
          </a:stretch>
        </p:blipFill>
        <p:spPr bwMode="auto">
          <a:xfrm>
            <a:off x="261938" y="1584325"/>
            <a:ext cx="2654300" cy="443547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Пример дидактической игры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938" y="836613"/>
            <a:ext cx="5346700" cy="59086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«Помоги Матрешке разобрать фигуры»</a:t>
            </a:r>
          </a:p>
          <a:p>
            <a:pPr>
              <a:defRPr/>
            </a:pPr>
            <a:r>
              <a:rPr lang="ru-RU" sz="2000" b="1" dirty="0"/>
              <a:t>Цель: </a:t>
            </a:r>
            <a:r>
              <a:rPr lang="ru-RU" sz="2000" dirty="0"/>
              <a:t>формирование представления о геометрических фигурах, умения выбирать заданные фигуры и сосчитать их количество. Развивать мелкую мускулатуру рук.</a:t>
            </a:r>
          </a:p>
          <a:p>
            <a:pPr>
              <a:defRPr/>
            </a:pPr>
            <a:r>
              <a:rPr lang="ru-RU" sz="2000" b="1" dirty="0"/>
              <a:t>Возраст:</a:t>
            </a:r>
            <a:r>
              <a:rPr lang="ru-RU" sz="2000" dirty="0"/>
              <a:t> 4-5 лет</a:t>
            </a:r>
          </a:p>
          <a:p>
            <a:pPr>
              <a:defRPr/>
            </a:pPr>
            <a:r>
              <a:rPr lang="ru-RU" sz="2000" b="1" dirty="0"/>
              <a:t>Задания:</a:t>
            </a:r>
            <a:endParaRPr lang="ru-RU" sz="2000" dirty="0"/>
          </a:p>
          <a:p>
            <a:pPr>
              <a:defRPr/>
            </a:pPr>
            <a:r>
              <a:rPr lang="ru-RU" sz="2000" dirty="0"/>
              <a:t> -положи в Матрешку геометрические фигуры, у которых нет углов,</a:t>
            </a:r>
          </a:p>
          <a:p>
            <a:pPr>
              <a:defRPr/>
            </a:pPr>
            <a:r>
              <a:rPr lang="ru-RU" sz="2000" dirty="0"/>
              <a:t>-помоги Матрешке  собрать все красные квадраты </a:t>
            </a:r>
            <a:r>
              <a:rPr lang="ru-RU" sz="2000" i="1" dirty="0"/>
              <a:t>( треугольники и т. д.)</a:t>
            </a:r>
            <a:endParaRPr lang="ru-RU" sz="2000" dirty="0"/>
          </a:p>
          <a:p>
            <a:pPr>
              <a:defRPr/>
            </a:pPr>
            <a:r>
              <a:rPr lang="ru-RU" sz="2000" dirty="0"/>
              <a:t>- собери для Матрешки большие треугольники,</a:t>
            </a:r>
          </a:p>
          <a:p>
            <a:pPr>
              <a:defRPr/>
            </a:pPr>
            <a:r>
              <a:rPr lang="ru-RU" sz="2000" dirty="0"/>
              <a:t>-подари Матрешке на день рождения фигуры, у которых больше трех углов.</a:t>
            </a:r>
          </a:p>
          <a:p>
            <a:pPr>
              <a:defRPr/>
            </a:pPr>
            <a:r>
              <a:rPr lang="ru-RU" sz="2000" dirty="0"/>
              <a:t>-попроси у Матрешки пять треугольников и сложи из них домик.</a:t>
            </a:r>
          </a:p>
          <a:p>
            <a:pPr algn="ctr"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МОЁ\МОИ дидактические пособия\матрешка\P1150436.JPG"/>
          <p:cNvPicPr>
            <a:picLocks noChangeAspect="1" noChangeArrowheads="1"/>
          </p:cNvPicPr>
          <p:nvPr/>
        </p:nvPicPr>
        <p:blipFill>
          <a:blip r:embed="rId2"/>
          <a:srcRect l="3973" r="18137"/>
          <a:stretch>
            <a:fillRect/>
          </a:stretch>
        </p:blipFill>
        <p:spPr bwMode="auto">
          <a:xfrm>
            <a:off x="160338" y="3624263"/>
            <a:ext cx="3240087" cy="312102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24" name="Picture 2" descr="D:\МУН конкурс 2019\приложение 2\P1150441.JPG"/>
          <p:cNvPicPr>
            <a:picLocks noChangeAspect="1" noChangeArrowheads="1"/>
          </p:cNvPicPr>
          <p:nvPr/>
        </p:nvPicPr>
        <p:blipFill>
          <a:blip r:embed="rId3"/>
          <a:srcRect l="18575" t="12679" r="18462" b="9772"/>
          <a:stretch>
            <a:fillRect/>
          </a:stretch>
        </p:blipFill>
        <p:spPr bwMode="auto">
          <a:xfrm>
            <a:off x="365125" y="836613"/>
            <a:ext cx="2838450" cy="26225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1"/>
          </p:nvPr>
        </p:nvSpPr>
        <p:spPr>
          <a:xfrm>
            <a:off x="539750" y="333375"/>
            <a:ext cx="8229600" cy="619125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400" smtClean="0">
                <a:solidFill>
                  <a:srgbClr val="7A0000"/>
                </a:solidFill>
              </a:rPr>
              <a:t>     Основной целью современного воспитания по ФГОС дошкольного образования является формирование всесторонней и гармонично развитой личности. Ключевой проблемой в процессе всестороннего и гармоничного развития личности является умственное развитие.      Огромную роль в развитии интеллекта играет математика. Работая в детском саду, я создаю условия для развития интеллектуальной одарённости ребёнка посредств</a:t>
            </a:r>
            <a:r>
              <a:rPr lang="ru-RU" sz="2000" smtClean="0">
                <a:solidFill>
                  <a:srgbClr val="7A0000"/>
                </a:solidFill>
                <a:latin typeface="Arial" charset="0"/>
              </a:rPr>
              <a:t>о</a:t>
            </a:r>
            <a:r>
              <a:rPr lang="ru-RU" sz="2400" smtClean="0">
                <a:solidFill>
                  <a:srgbClr val="7A0000"/>
                </a:solidFill>
              </a:rPr>
              <a:t>м дидактических пособий, игрушек, сделанных своими руками, которые разнообразят дидактические средства в работе с детьми по формированию математических представлений, способствуют развитию умственных способностей, развитию мелкой моторики пальцев рук, развитию речи.</a:t>
            </a:r>
          </a:p>
          <a:p>
            <a:pPr marL="0" indent="0" algn="ctr">
              <a:buFont typeface="Arial" charset="0"/>
              <a:buNone/>
            </a:pPr>
            <a:r>
              <a:rPr lang="ru-RU" sz="2400" b="1" smtClean="0">
                <a:solidFill>
                  <a:srgbClr val="7A0000"/>
                </a:solidFill>
              </a:rPr>
              <a:t>Предлагаю Вашему вниманию </a:t>
            </a:r>
          </a:p>
          <a:p>
            <a:pPr marL="0" indent="0" algn="ctr">
              <a:buFont typeface="Arial" charset="0"/>
              <a:buNone/>
            </a:pPr>
            <a:r>
              <a:rPr lang="ru-RU" sz="2400" b="1" smtClean="0">
                <a:solidFill>
                  <a:srgbClr val="7A0000"/>
                </a:solidFill>
              </a:rPr>
              <a:t>дидактические пособия, сделанные своими руками.</a:t>
            </a:r>
          </a:p>
          <a:p>
            <a:pPr marL="0" indent="0">
              <a:buFont typeface="Arial" charset="0"/>
              <a:buNone/>
            </a:pPr>
            <a:endParaRPr lang="ru-RU" sz="24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C00000"/>
                </a:solidFill>
                <a:latin typeface="Arial" charset="0"/>
                <a:ea typeface="Calibri" pitchFamily="34" charset="0"/>
                <a:cs typeface="Arial" charset="0"/>
              </a:rPr>
              <a:t>Тренажер</a:t>
            </a:r>
            <a:r>
              <a:rPr lang="ru-RU" b="1" smtClean="0">
                <a:solidFill>
                  <a:srgbClr val="C00000"/>
                </a:solidFill>
                <a:latin typeface="Arial" charset="0"/>
                <a:ea typeface="Calibri" pitchFamily="34" charset="0"/>
                <a:cs typeface="Arial" charset="0"/>
              </a:rPr>
              <a:t> «Волшебный круг</a:t>
            </a:r>
            <a:endParaRPr lang="ru-RU" smtClean="0">
              <a:latin typeface="Arial" charset="0"/>
              <a:ea typeface="Calibri" pitchFamily="34" charset="0"/>
              <a:cs typeface="Arial" charset="0"/>
            </a:endParaRPr>
          </a:p>
        </p:txBody>
      </p:sp>
      <p:pic>
        <p:nvPicPr>
          <p:cNvPr id="4" name="Рисунок 3" descr="C:\Users\irina\Desktop\мои пособия ФЭМП\20190913_101907.jpg"/>
          <p:cNvPicPr/>
          <p:nvPr/>
        </p:nvPicPr>
        <p:blipFill rotWithShape="1">
          <a:blip r:embed="rId2"/>
          <a:srcRect l="16186" r="11859"/>
          <a:stretch/>
        </p:blipFill>
        <p:spPr bwMode="auto">
          <a:xfrm>
            <a:off x="463550" y="3975100"/>
            <a:ext cx="2740025" cy="2771775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  <a:extLst/>
        </p:spPr>
      </p:pic>
      <p:sp>
        <p:nvSpPr>
          <p:cNvPr id="5" name="Прямоугольник 4"/>
          <p:cNvSpPr/>
          <p:nvPr/>
        </p:nvSpPr>
        <p:spPr>
          <a:xfrm>
            <a:off x="3457575" y="1476375"/>
            <a:ext cx="5545138" cy="5073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920000"/>
                </a:solidFill>
              </a:rPr>
              <a:t>Описание: </a:t>
            </a:r>
            <a:r>
              <a:rPr lang="ru-RU"/>
              <a:t>пособие  изготовлено для успешного овладения и запоминания состава чисел (на основе известного пособия – кругов Луллия). Для каждого числа вырезается по 2 круга. Каждый круг делится на сектора. Количество секторов соответствует изучаемому числу. В каждом секторе помещается рисунок. </a:t>
            </a:r>
          </a:p>
          <a:p>
            <a:r>
              <a:rPr lang="ru-RU"/>
              <a:t>Вставляя  круги  друг в друга и вращая, дети наглядно представляют и легче запоминают состав исследуемого числа. </a:t>
            </a:r>
          </a:p>
          <a:p>
            <a:endParaRPr lang="ru-RU" b="1">
              <a:solidFill>
                <a:srgbClr val="920000"/>
              </a:solidFill>
            </a:endParaRPr>
          </a:p>
          <a:p>
            <a:r>
              <a:rPr lang="ru-RU" b="1">
                <a:solidFill>
                  <a:srgbClr val="920000"/>
                </a:solidFill>
              </a:rPr>
              <a:t>Назначение</a:t>
            </a:r>
            <a:r>
              <a:rPr lang="ru-RU" b="1"/>
              <a:t>:</a:t>
            </a:r>
            <a:r>
              <a:rPr lang="ru-RU"/>
              <a:t> </a:t>
            </a:r>
          </a:p>
          <a:p>
            <a:r>
              <a:rPr lang="ru-RU"/>
              <a:t>для воспитателей и родителей для занятий с детьми как дома, так и в детском саду. Поможет закрепить состав числа в пределах 10, научит раскладывать число на два меньших и составлять из двух меньших большее. </a:t>
            </a:r>
          </a:p>
          <a:p>
            <a:endParaRPr lang="ru-RU"/>
          </a:p>
        </p:txBody>
      </p:sp>
      <p:pic>
        <p:nvPicPr>
          <p:cNvPr id="7" name="Picture 2" descr="D:\МУНКОНКУРС\мои пособия ФЭМП\20190913_102416.jpg"/>
          <p:cNvPicPr>
            <a:picLocks noChangeAspect="1" noChangeArrowheads="1"/>
          </p:cNvPicPr>
          <p:nvPr/>
        </p:nvPicPr>
        <p:blipFill rotWithShape="1">
          <a:blip r:embed="rId3"/>
          <a:srcRect b="17755"/>
          <a:stretch/>
        </p:blipFill>
        <p:spPr bwMode="auto">
          <a:xfrm>
            <a:off x="590550" y="1268413"/>
            <a:ext cx="2486025" cy="2446337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  <a:ex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1258888" y="188913"/>
            <a:ext cx="641985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smtClean="0">
                <a:solidFill>
                  <a:srgbClr val="C00000"/>
                </a:solidFill>
                <a:latin typeface="Arial" charset="0"/>
                <a:ea typeface="Calibri" pitchFamily="34" charset="0"/>
                <a:cs typeface="Arial" charset="0"/>
              </a:rPr>
              <a:t>Музыкальный коврик</a:t>
            </a:r>
            <a:endParaRPr lang="ru-RU" sz="2000" smtClean="0">
              <a:latin typeface="Arial" charset="0"/>
              <a:ea typeface="Calibri" pitchFamily="34" charset="0"/>
              <a:cs typeface="Arial" charset="0"/>
            </a:endParaRPr>
          </a:p>
        </p:txBody>
      </p:sp>
      <p:pic>
        <p:nvPicPr>
          <p:cNvPr id="4" name="Рисунок 3" descr="C:\Users\irina\Desktop\мои пособия ФЭМП\20190913_104206.jpg"/>
          <p:cNvPicPr/>
          <p:nvPr/>
        </p:nvPicPr>
        <p:blipFill rotWithShape="1">
          <a:blip r:embed="rId2"/>
          <a:srcRect t="20961"/>
          <a:stretch/>
        </p:blipFill>
        <p:spPr bwMode="auto">
          <a:xfrm>
            <a:off x="250825" y="2035175"/>
            <a:ext cx="3600450" cy="3743325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  <a:extLst/>
        </p:spPr>
      </p:pic>
      <p:sp>
        <p:nvSpPr>
          <p:cNvPr id="5" name="Прямоугольник 4"/>
          <p:cNvSpPr/>
          <p:nvPr/>
        </p:nvSpPr>
        <p:spPr>
          <a:xfrm>
            <a:off x="4211638" y="1582738"/>
            <a:ext cx="4537075" cy="5006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920000"/>
                </a:solidFill>
                <a:latin typeface="Arial" pitchFamily="34" charset="0"/>
                <a:cs typeface="Arial" pitchFamily="34" charset="0"/>
              </a:rPr>
              <a:t>Описание: </a:t>
            </a:r>
          </a:p>
          <a:p>
            <a:pPr>
              <a:defRPr/>
            </a:pPr>
            <a:r>
              <a:rPr lang="ru-RU" sz="2000" dirty="0"/>
              <a:t>на готовый музыкальный коврик наклеила цифры. Теперь коврик стал не только музыкальный, но и математический. Каждая цифра звучит, если на нее нажать.</a:t>
            </a:r>
          </a:p>
          <a:p>
            <a:pPr>
              <a:defRPr/>
            </a:pPr>
            <a:r>
              <a:rPr lang="ru-RU" sz="2000" dirty="0"/>
              <a:t>Может использоваться воспитателями, детьми, родителями.  </a:t>
            </a:r>
          </a:p>
          <a:p>
            <a:pPr>
              <a:defRPr/>
            </a:pPr>
            <a:r>
              <a:rPr lang="ru-RU" sz="2000" b="1" dirty="0">
                <a:solidFill>
                  <a:srgbClr val="920000"/>
                </a:solidFill>
                <a:latin typeface="Arial" pitchFamily="34" charset="0"/>
                <a:cs typeface="Arial" pitchFamily="34" charset="0"/>
              </a:rPr>
              <a:t>Назначение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defRPr/>
            </a:pPr>
            <a:r>
              <a:rPr lang="ru-RU" sz="2000" dirty="0"/>
              <a:t>предназначено</a:t>
            </a:r>
            <a:r>
              <a:rPr lang="ru-RU" sz="2000" b="1" dirty="0"/>
              <a:t> </a:t>
            </a:r>
            <a:r>
              <a:rPr lang="ru-RU" sz="2000" dirty="0"/>
              <a:t>для групповых занятий и индивидуальной игры детей дошкольного возраста для упражнения в решении примеров и задач; в прямом и обратном счете; для закрепления написания цифр.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327372"/>
            <a:ext cx="5102815" cy="994122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Пример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дидактических заданий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68825" y="1844675"/>
            <a:ext cx="4281488" cy="2246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/>
              <a:t>-нажми числа в прямом и обратном порядке,</a:t>
            </a:r>
          </a:p>
          <a:p>
            <a:pPr>
              <a:defRPr/>
            </a:pPr>
            <a:r>
              <a:rPr lang="ru-RU" sz="2000" dirty="0"/>
              <a:t>-найди ответ: 3+2   2+1  5-1  и т.д.,</a:t>
            </a:r>
          </a:p>
          <a:p>
            <a:pPr>
              <a:defRPr/>
            </a:pPr>
            <a:r>
              <a:rPr lang="ru-RU" sz="2000" dirty="0"/>
              <a:t>-нажми ту цифру, которую назову.</a:t>
            </a:r>
          </a:p>
          <a:p>
            <a:pPr>
              <a:defRPr/>
            </a:pPr>
            <a:r>
              <a:rPr lang="ru-RU" sz="2000" dirty="0"/>
              <a:t>-нажми цифру, сколько девочек в группе…</a:t>
            </a:r>
          </a:p>
          <a:p>
            <a:pPr>
              <a:defRPr/>
            </a:pPr>
            <a:r>
              <a:rPr lang="ru-RU" sz="2000" dirty="0"/>
              <a:t>-пропой цифру  1,2,3, 4,5,6,7,8</a:t>
            </a:r>
          </a:p>
        </p:txBody>
      </p:sp>
      <p:pic>
        <p:nvPicPr>
          <p:cNvPr id="2051" name="Picture 3" descr="D:\МУНКОНКУРС\мои пособия ФЭМП\20190913_103549.jpg"/>
          <p:cNvPicPr>
            <a:picLocks noChangeAspect="1" noChangeArrowheads="1"/>
          </p:cNvPicPr>
          <p:nvPr/>
        </p:nvPicPr>
        <p:blipFill rotWithShape="1">
          <a:blip r:embed="rId2"/>
          <a:srcRect l="6440" r="15932"/>
          <a:stretch/>
        </p:blipFill>
        <p:spPr bwMode="auto">
          <a:xfrm>
            <a:off x="285750" y="1844675"/>
            <a:ext cx="4035425" cy="3898900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468313" y="333375"/>
            <a:ext cx="8229600" cy="62642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/>
              <a:t> </a:t>
            </a:r>
            <a:r>
              <a:rPr lang="ru-RU" sz="2200" smtClean="0">
                <a:solidFill>
                  <a:srgbClr val="7A0000"/>
                </a:solidFill>
                <a:latin typeface="Arial" charset="0"/>
                <a:cs typeface="Arial" charset="0"/>
              </a:rPr>
              <a:t>В процессе работы я выявила, что использование дидактических пособий помогает сделать любой учебный материал увлекательным. Облегчает процесс усвоения детьми знаний. Вызывает у дошкольников глубокое удовлетворение. Создает радостное рабочее настроение. Все вышеперечисленное несомненно повышает результативность</a:t>
            </a:r>
            <a:r>
              <a:rPr lang="ru-RU" sz="2200" smtClean="0">
                <a:solidFill>
                  <a:srgbClr val="7A0000"/>
                </a:solidFill>
              </a:rPr>
              <a:t> </a:t>
            </a:r>
            <a:r>
              <a:rPr lang="ru-RU" sz="2200" smtClean="0">
                <a:solidFill>
                  <a:srgbClr val="7A0000"/>
                </a:solidFill>
                <a:latin typeface="Arial" charset="0"/>
              </a:rPr>
              <a:t>работы по фэмп.</a:t>
            </a:r>
          </a:p>
          <a:p>
            <a:pPr marL="0" indent="0" algn="ctr">
              <a:buFont typeface="Arial" charset="0"/>
              <a:buNone/>
            </a:pPr>
            <a:r>
              <a:rPr lang="ru-RU" sz="2200" smtClean="0">
                <a:solidFill>
                  <a:srgbClr val="7A0000"/>
                </a:solidFill>
                <a:latin typeface="Arial" charset="0"/>
                <a:cs typeface="Arial" charset="0"/>
              </a:rPr>
              <a:t>Важным условием моей работы является ознакомление педагогов и родителей с развивающим дидактическим материалом и мотивация их к изготовлению и использованию данных пособий и игр.</a:t>
            </a:r>
            <a:endParaRPr lang="ru-RU" sz="2200" i="1" smtClean="0">
              <a:solidFill>
                <a:srgbClr val="7A0000"/>
              </a:solidFill>
              <a:latin typeface="Arial" charset="0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ru-RU" sz="2400" b="1" i="1" smtClean="0">
              <a:solidFill>
                <a:srgbClr val="7A0000"/>
              </a:solidFill>
              <a:latin typeface="Arial" charset="0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r>
              <a:rPr lang="ru-RU" sz="2400" b="1" i="1" smtClean="0">
                <a:solidFill>
                  <a:srgbClr val="7A0000"/>
                </a:solidFill>
                <a:latin typeface="Arial" charset="0"/>
                <a:cs typeface="Arial" charset="0"/>
              </a:rPr>
              <a:t>Предмет математики столь серьезен, что не следует упускать ни одной возможности сделать его более занимательным. (Б. Паскаль)</a:t>
            </a:r>
          </a:p>
          <a:p>
            <a:pPr marL="0" indent="0"/>
            <a:endParaRPr lang="ru-RU" b="1" smtClean="0">
              <a:solidFill>
                <a:srgbClr val="7A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777875"/>
          </a:xfrm>
        </p:spPr>
        <p:txBody>
          <a:bodyPr/>
          <a:lstStyle/>
          <a:p>
            <a:r>
              <a:rPr lang="ru-RU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Список используемой литературы:</a:t>
            </a:r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>
          <a:xfrm>
            <a:off x="539750" y="1125538"/>
            <a:ext cx="8229600" cy="5183187"/>
          </a:xfrm>
        </p:spPr>
        <p:txBody>
          <a:bodyPr/>
          <a:lstStyle/>
          <a:p>
            <a:r>
              <a:rPr lang="ru-RU" sz="2000" smtClean="0">
                <a:latin typeface="Arial" charset="0"/>
                <a:cs typeface="Arial" charset="0"/>
              </a:rPr>
              <a:t>Бахтина Е.Н. Математика для малышей от 2х до 5:книга для чтения взрослыми детям/ -М.: Школа Гениев, 2007.</a:t>
            </a:r>
          </a:p>
          <a:p>
            <a:r>
              <a:rPr lang="ru-RU" sz="2000" smtClean="0">
                <a:latin typeface="Arial" charset="0"/>
                <a:cs typeface="Arial" charset="0"/>
              </a:rPr>
              <a:t>Николаев  А. Как научить ребенка считать. – М.: РИПОЛ классик, 2012.</a:t>
            </a:r>
          </a:p>
          <a:p>
            <a:r>
              <a:rPr lang="ru-RU" sz="2000" smtClean="0">
                <a:latin typeface="Arial" charset="0"/>
                <a:cs typeface="Arial" charset="0"/>
              </a:rPr>
              <a:t>Пономарева И.А. Формирование элементарных математических представлений. Система работы в старшей группе детского сада. – М.: МОЗАИКА-СИНТЕЗ,2012.</a:t>
            </a:r>
          </a:p>
          <a:p>
            <a:r>
              <a:rPr lang="ru-RU" sz="2000" smtClean="0">
                <a:latin typeface="Arial" charset="0"/>
                <a:cs typeface="Arial" charset="0"/>
              </a:rPr>
              <a:t>Шалаева Г.П. Большая книга логических игр. – Москва: АСТ: СЛОВО, 2013</a:t>
            </a:r>
          </a:p>
          <a:p>
            <a:r>
              <a:rPr lang="ru-RU" sz="2000" smtClean="0">
                <a:latin typeface="Arial" charset="0"/>
                <a:cs typeface="Arial" charset="0"/>
              </a:rPr>
              <a:t>http://nsportal.ru/detskii-sad/matematika/didakticheskie-igry-po-matematike-1</a:t>
            </a:r>
          </a:p>
          <a:p>
            <a:r>
              <a:rPr lang="ru-RU" sz="2000" smtClean="0">
                <a:latin typeface="Arial" charset="0"/>
                <a:cs typeface="Arial" charset="0"/>
              </a:rPr>
              <a:t>Использованы фотографии из личного архива.</a:t>
            </a:r>
          </a:p>
          <a:p>
            <a:endParaRPr lang="ru-RU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39552" y="260648"/>
            <a:ext cx="8352928" cy="3168352"/>
          </a:xfrm>
          <a:ln/>
        </p:spPr>
      </p:pic>
      <p:sp>
        <p:nvSpPr>
          <p:cNvPr id="6" name="TextBox 5"/>
          <p:cNvSpPr txBox="1"/>
          <p:nvPr/>
        </p:nvSpPr>
        <p:spPr>
          <a:xfrm>
            <a:off x="4788024" y="4005207"/>
            <a:ext cx="41929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r"/>
            <a:r>
              <a:rPr lang="ru-RU" sz="2400" b="1" dirty="0" smtClean="0">
                <a:solidFill>
                  <a:srgbClr val="00602B"/>
                </a:solidFill>
              </a:rPr>
              <a:t>Творческая работа- это прекрасный, необычайно тяжелый и изумительно радостный труд.</a:t>
            </a:r>
          </a:p>
          <a:p>
            <a:pPr algn="r"/>
            <a:endParaRPr lang="ru-RU" sz="2400" b="1" dirty="0" smtClean="0">
              <a:solidFill>
                <a:srgbClr val="00602B"/>
              </a:solidFill>
            </a:endParaRPr>
          </a:p>
          <a:p>
            <a:pPr algn="r"/>
            <a:r>
              <a:rPr lang="ru-RU" sz="2400" b="1" dirty="0" smtClean="0">
                <a:solidFill>
                  <a:srgbClr val="00602B"/>
                </a:solidFill>
              </a:rPr>
              <a:t>Н. </a:t>
            </a:r>
            <a:r>
              <a:rPr lang="ru-RU" sz="2400" b="1" dirty="0">
                <a:solidFill>
                  <a:srgbClr val="00602B"/>
                </a:solidFill>
              </a:rPr>
              <a:t>О</a:t>
            </a:r>
            <a:r>
              <a:rPr lang="ru-RU" sz="2400" b="1" dirty="0" smtClean="0">
                <a:solidFill>
                  <a:srgbClr val="00602B"/>
                </a:solidFill>
              </a:rPr>
              <a:t>стровский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9" name="Picture 5" descr="0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042" y="3429000"/>
            <a:ext cx="4382965" cy="31782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2954398" y="152636"/>
            <a:ext cx="3386095" cy="54006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БУСЕНИЦ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pic>
        <p:nvPicPr>
          <p:cNvPr id="21506" name="Picture 2" descr="C:\Users\irina\Desktop\конкурс черновик\бусеница\P11501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64" t="9402" r="3389" b="22038"/>
          <a:stretch>
            <a:fillRect/>
          </a:stretch>
        </p:blipFill>
        <p:spPr>
          <a:xfrm>
            <a:off x="325438" y="4149725"/>
            <a:ext cx="4383087" cy="2363788"/>
          </a:xfr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15363" name="Прямоугольник 1"/>
          <p:cNvSpPr>
            <a:spLocks noChangeArrowheads="1"/>
          </p:cNvSpPr>
          <p:nvPr/>
        </p:nvSpPr>
        <p:spPr bwMode="auto">
          <a:xfrm>
            <a:off x="325438" y="765175"/>
            <a:ext cx="4486275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600" b="1">
                <a:solidFill>
                  <a:srgbClr val="920000"/>
                </a:solidFill>
              </a:rPr>
              <a:t>Описание:</a:t>
            </a:r>
            <a:r>
              <a:rPr lang="ru-RU" b="1">
                <a:solidFill>
                  <a:srgbClr val="920000"/>
                </a:solidFill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ru-RU" sz="1600">
                <a:solidFill>
                  <a:srgbClr val="000000"/>
                </a:solidFill>
              </a:rPr>
              <a:t>пособие изготовлено своими руками из 12 разноцветных пластмассовых шаров, соединенных между собой леской. На шары приклеены липучки, на которые крепятся съемные карточки. </a:t>
            </a:r>
          </a:p>
          <a:p>
            <a:pPr algn="ctr">
              <a:spcBef>
                <a:spcPct val="20000"/>
              </a:spcBef>
            </a:pPr>
            <a:r>
              <a:rPr lang="ru-RU" sz="1600">
                <a:solidFill>
                  <a:srgbClr val="000000"/>
                </a:solidFill>
              </a:rPr>
              <a:t>К пособию прилагаются наборы карточек с изображением: цифр от 1 до 10. </a:t>
            </a:r>
            <a:r>
              <a:rPr lang="ru-RU" sz="1600"/>
              <a:t>С их помощью можно обучать количественному и порядковому счету, составу числа из единиц, знакомить с цифрами, учить решать задачи. </a:t>
            </a: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15364" name="Прямоугольник 2"/>
          <p:cNvSpPr>
            <a:spLocks noChangeArrowheads="1"/>
          </p:cNvSpPr>
          <p:nvPr/>
        </p:nvSpPr>
        <p:spPr bwMode="auto">
          <a:xfrm>
            <a:off x="4811713" y="765175"/>
            <a:ext cx="4179887" cy="4994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>
                <a:solidFill>
                  <a:srgbClr val="C00000"/>
                </a:solidFill>
              </a:rPr>
              <a:t>Назначение:</a:t>
            </a:r>
            <a:r>
              <a:rPr lang="ru-RU" sz="1600">
                <a:solidFill>
                  <a:srgbClr val="C00000"/>
                </a:solidFill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sz="1600">
                <a:solidFill>
                  <a:srgbClr val="000000"/>
                </a:solidFill>
              </a:rPr>
              <a:t>это многофункциональное пособие, которое может быть использовано </a:t>
            </a:r>
            <a:r>
              <a:rPr lang="ru-RU" sz="1600">
                <a:solidFill>
                  <a:srgbClr val="000000"/>
                </a:solidFill>
                <a:cs typeface="Calibri" pitchFamily="34" charset="0"/>
              </a:rPr>
              <a:t>для групповых занятий и индивидуальной игры </a:t>
            </a:r>
            <a:r>
              <a:rPr lang="ru-RU" sz="1600">
                <a:solidFill>
                  <a:srgbClr val="000000"/>
                </a:solidFill>
              </a:rPr>
              <a:t>в различных видах образовательной деятельности (математика, развитие речи, обучение грамоте), и в индивидуальной работе с детьми. Поможет воспитателям, детям и их родителям : формировать  умение сравнивать объекты по нескольким различным признакам; составлять загадки, используя признаки, представленные в виде зрительных символов; учить классифицировать объекты по данным признакам; составлять описательные рассказы.</a:t>
            </a:r>
          </a:p>
          <a:p>
            <a:pPr algn="ctr">
              <a:lnSpc>
                <a:spcPct val="90000"/>
              </a:lnSpc>
            </a:pPr>
            <a:r>
              <a:rPr lang="ru-RU" sz="1600">
                <a:solidFill>
                  <a:srgbClr val="000000"/>
                </a:solidFill>
              </a:rPr>
              <a:t>Пособие поможет подготовить ребенка к школе, развить логическое мышление, внимательность, мелкую моторику рук и точность движений, воспитать усидчивость</a:t>
            </a:r>
            <a:r>
              <a:rPr lang="ru-RU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5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Прямоугольник 7"/>
          <p:cNvSpPr>
            <a:spLocks noChangeArrowheads="1"/>
          </p:cNvSpPr>
          <p:nvPr/>
        </p:nvSpPr>
        <p:spPr bwMode="auto">
          <a:xfrm>
            <a:off x="4427984" y="188929"/>
            <a:ext cx="4536629" cy="6463308"/>
          </a:xfrm>
          <a:prstGeom prst="rect">
            <a:avLst/>
          </a:prstGeom>
          <a:solidFill>
            <a:srgbClr val="FFFF99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 smtClean="0"/>
              <a:t>Задачи</a:t>
            </a:r>
            <a:r>
              <a:rPr lang="ru-RU" b="1" i="1" dirty="0"/>
              <a:t>:</a:t>
            </a:r>
            <a:endParaRPr lang="ru-RU" dirty="0"/>
          </a:p>
          <a:p>
            <a:r>
              <a:rPr lang="ru-RU" dirty="0"/>
              <a:t>1. Учить </a:t>
            </a:r>
            <a:r>
              <a:rPr lang="ru-RU" dirty="0" smtClean="0"/>
              <a:t>решать примеры на сложение и вычитание, называть </a:t>
            </a:r>
            <a:r>
              <a:rPr lang="ru-RU" dirty="0"/>
              <a:t>числа в прямом и обратном порядке. </a:t>
            </a:r>
            <a:br>
              <a:rPr lang="ru-RU" dirty="0"/>
            </a:br>
            <a:r>
              <a:rPr lang="ru-RU" dirty="0"/>
              <a:t>2. Закреплять понимание отношений между числами натурального ряда. </a:t>
            </a:r>
            <a:br>
              <a:rPr lang="ru-RU" dirty="0"/>
            </a:br>
            <a:r>
              <a:rPr lang="ru-RU" dirty="0"/>
              <a:t>3. Развивать мышление, речь, мелкую моторику рук.</a:t>
            </a:r>
          </a:p>
          <a:p>
            <a:r>
              <a:rPr lang="ru-RU" b="1" dirty="0"/>
              <a:t>Возраст</a:t>
            </a:r>
            <a:r>
              <a:rPr lang="ru-RU" dirty="0"/>
              <a:t>: дети 4 – 6 лет.</a:t>
            </a:r>
          </a:p>
          <a:p>
            <a:r>
              <a:rPr lang="ru-RU" b="1" i="1" dirty="0"/>
              <a:t>Задания: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</a:t>
            </a:r>
            <a:r>
              <a:rPr lang="ru-RU" dirty="0" smtClean="0"/>
              <a:t>.«Реши </a:t>
            </a:r>
            <a:r>
              <a:rPr lang="ru-RU" dirty="0"/>
              <a:t>пример и прикрепи ответ на </a:t>
            </a:r>
            <a:r>
              <a:rPr lang="ru-RU" dirty="0" err="1"/>
              <a:t>бусеницу</a:t>
            </a:r>
            <a:endParaRPr lang="ru-RU" dirty="0"/>
          </a:p>
          <a:p>
            <a:r>
              <a:rPr lang="ru-RU" dirty="0" smtClean="0"/>
              <a:t>2</a:t>
            </a:r>
            <a:r>
              <a:rPr lang="ru-RU" dirty="0"/>
              <a:t>.«Исправь ошибку» (найти ошибку и расставить цифры по порядку) </a:t>
            </a:r>
            <a:br>
              <a:rPr lang="ru-RU" dirty="0"/>
            </a:br>
            <a:r>
              <a:rPr lang="ru-RU" dirty="0"/>
              <a:t>3.«Посчитай до 10».</a:t>
            </a:r>
            <a:br>
              <a:rPr lang="ru-RU" dirty="0"/>
            </a:br>
            <a:r>
              <a:rPr lang="ru-RU" dirty="0"/>
              <a:t>4.«Посчитай в обратном порядке».</a:t>
            </a:r>
            <a:br>
              <a:rPr lang="ru-RU" dirty="0"/>
            </a:br>
            <a:r>
              <a:rPr lang="ru-RU" dirty="0"/>
              <a:t>5.«Назови соседей числа».</a:t>
            </a:r>
            <a:br>
              <a:rPr lang="ru-RU" dirty="0"/>
            </a:br>
            <a:r>
              <a:rPr lang="ru-RU" dirty="0"/>
              <a:t>7.«На шаре какого цвета находится цифра? »</a:t>
            </a:r>
            <a:br>
              <a:rPr lang="ru-RU" dirty="0"/>
            </a:br>
            <a:r>
              <a:rPr lang="ru-RU" dirty="0"/>
              <a:t>8.«Какой цифры не хватает? » </a:t>
            </a:r>
            <a:r>
              <a:rPr lang="ru-RU" dirty="0" smtClean="0"/>
              <a:t>9.«Собери </a:t>
            </a:r>
            <a:r>
              <a:rPr lang="ru-RU" dirty="0" err="1"/>
              <a:t>Бусеницу</a:t>
            </a:r>
            <a:r>
              <a:rPr lang="ru-RU" dirty="0"/>
              <a:t>» (расставить цифры по порядку) 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irina\Desktop\фото ФЭМП\20191003_1016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7" r="4182" b="6351"/>
          <a:stretch/>
        </p:blipFill>
        <p:spPr bwMode="auto">
          <a:xfrm>
            <a:off x="323528" y="897233"/>
            <a:ext cx="3888432" cy="5600637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59048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u="sng" dirty="0">
                <a:solidFill>
                  <a:srgbClr val="C00000"/>
                </a:solidFill>
              </a:rPr>
              <a:t>Дидактическая  игра  «Веселая  математика»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9"/>
          <p:cNvSpPr>
            <a:spLocks noGrp="1"/>
          </p:cNvSpPr>
          <p:nvPr>
            <p:ph idx="1"/>
          </p:nvPr>
        </p:nvSpPr>
        <p:spPr>
          <a:xfrm>
            <a:off x="4765675" y="1209675"/>
            <a:ext cx="4198938" cy="51847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1500" b="1" smtClean="0">
              <a:solidFill>
                <a:srgbClr val="5F513E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920000"/>
                </a:solidFill>
                <a:latin typeface="Arial" charset="0"/>
                <a:cs typeface="Arial" charset="0"/>
              </a:rPr>
              <a:t>Описание:</a:t>
            </a:r>
            <a:r>
              <a:rPr lang="ru-RU" sz="1800" smtClean="0">
                <a:latin typeface="Arial" charset="0"/>
                <a:cs typeface="Arial" charset="0"/>
              </a:rPr>
              <a:t> 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Arial" charset="0"/>
                <a:cs typeface="Arial" charset="0"/>
              </a:rPr>
              <a:t>Набор грибов, сшитых из ткани своими руками. В комплекте грибов есть 4 мухомора, 2 подберезовика, 3 белых гриба, 4 лисички, 5 маслят, 6 опят. Грибы вполне узнаваемы, высота грибов разная, максимальная высота 12 см. 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920000"/>
                </a:solidFill>
                <a:latin typeface="Arial" charset="0"/>
                <a:cs typeface="Arial" charset="0"/>
              </a:rPr>
              <a:t>Назначение: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rgbClr val="000000"/>
                </a:solidFill>
                <a:latin typeface="Arial" charset="0"/>
                <a:cs typeface="Calibri" pitchFamily="34" charset="0"/>
              </a:rPr>
              <a:t>для групповых занятий и индивидуальной игры детей дошкольного возраста</a:t>
            </a:r>
            <a:r>
              <a:rPr lang="ru-RU" sz="1800" smtClean="0">
                <a:latin typeface="Arial" charset="0"/>
                <a:cs typeface="Calibri" pitchFamily="34" charset="0"/>
              </a:rPr>
              <a:t>.</a:t>
            </a:r>
            <a:r>
              <a:rPr lang="ru-RU" sz="1800" smtClean="0">
                <a:latin typeface="Arial" charset="0"/>
                <a:cs typeface="Arial" charset="0"/>
              </a:rPr>
              <a:t> Грибы можно считать, группировать, выстраивать в ряды по цвету или форме шляпки</a:t>
            </a:r>
            <a:r>
              <a:rPr lang="ru-RU" sz="1800" smtClean="0"/>
              <a:t>, </a:t>
            </a:r>
            <a:r>
              <a:rPr lang="ru-RU" sz="1800" smtClean="0">
                <a:latin typeface="Arial" charset="0"/>
                <a:cs typeface="Arial" charset="0"/>
              </a:rPr>
              <a:t>зарисовывать.</a:t>
            </a:r>
            <a:r>
              <a:rPr lang="ru-RU" sz="1800" smtClean="0"/>
              <a:t> </a:t>
            </a:r>
            <a:r>
              <a:rPr lang="ru-RU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Игрушка на счет, на классификацию по размеру и цвету, на развитие моторики.</a:t>
            </a:r>
          </a:p>
        </p:txBody>
      </p:sp>
      <p:pic>
        <p:nvPicPr>
          <p:cNvPr id="15362" name="Picture 2" descr="C:\Users\irina\Desktop\конкурс черновик\грибы\P11500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16113"/>
            <a:ext cx="4514850" cy="338772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339752" y="255991"/>
            <a:ext cx="5328592" cy="914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Грибная полянка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62074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Пример дидактической игры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3213" y="952500"/>
            <a:ext cx="5716587" cy="2832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Игра «Один – много</a:t>
            </a:r>
          </a:p>
          <a:p>
            <a:pPr algn="ctr">
              <a:defRPr/>
            </a:pP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Цель: </a:t>
            </a:r>
            <a:r>
              <a:rPr lang="ru-RU" sz="1600" dirty="0"/>
              <a:t>Упражнять детей в счете предметов. Учить детей образовывать существительные множественного числа именительного и родительного падежей.</a:t>
            </a:r>
            <a:endParaRPr lang="ru-RU" sz="1600" b="1" dirty="0"/>
          </a:p>
          <a:p>
            <a:pPr>
              <a:defRPr/>
            </a:pPr>
            <a:r>
              <a:rPr lang="ru-RU" sz="1600" b="1" dirty="0"/>
              <a:t> Возраст</a:t>
            </a:r>
            <a:r>
              <a:rPr lang="ru-RU" sz="1600" dirty="0"/>
              <a:t>: дети 2 - 4 лет.</a:t>
            </a:r>
          </a:p>
          <a:p>
            <a:pPr>
              <a:defRPr/>
            </a:pPr>
            <a:r>
              <a:rPr lang="ru-RU" sz="1600" b="1" dirty="0"/>
              <a:t> Оборудование:</a:t>
            </a:r>
            <a:r>
              <a:rPr lang="ru-RU" sz="1600" dirty="0"/>
              <a:t> грибы-игрушки: подберезовики, белые     грибы, лисички, опята, маслята, мухоморы.   </a:t>
            </a:r>
          </a:p>
          <a:p>
            <a:pPr>
              <a:defRPr/>
            </a:pPr>
            <a:r>
              <a:rPr lang="ru-RU" sz="1600" b="1" dirty="0"/>
              <a:t>Задание: </a:t>
            </a:r>
            <a:r>
              <a:rPr lang="ru-RU" sz="1600" dirty="0"/>
              <a:t>доложить в корзину определенное количество грибов</a:t>
            </a:r>
            <a:r>
              <a:rPr lang="ru-RU" sz="1600" b="1" dirty="0"/>
              <a:t>  </a:t>
            </a:r>
            <a:r>
              <a:rPr lang="ru-RU" sz="1600" dirty="0"/>
              <a:t>(маслят</a:t>
            </a:r>
            <a:r>
              <a:rPr lang="ru-RU" sz="1600" i="1" dirty="0"/>
              <a:t>), </a:t>
            </a:r>
            <a:r>
              <a:rPr lang="ru-RU" sz="1600" dirty="0"/>
              <a:t>чтобы их стало много.</a:t>
            </a:r>
          </a:p>
          <a:p>
            <a:pPr algn="ctr">
              <a:defRPr/>
            </a:pPr>
            <a:endParaRPr lang="ru-RU" sz="1600" dirty="0"/>
          </a:p>
        </p:txBody>
      </p:sp>
      <p:pic>
        <p:nvPicPr>
          <p:cNvPr id="7" name="Picture 3" descr="C:\Users\irina\Desktop\конкурс черновик\грибы\P1150064.JPG"/>
          <p:cNvPicPr>
            <a:picLocks noChangeAspect="1" noChangeArrowheads="1"/>
          </p:cNvPicPr>
          <p:nvPr/>
        </p:nvPicPr>
        <p:blipFill rotWithShape="1">
          <a:blip r:embed="rId2"/>
          <a:srcRect l="29745" t="8229" r="20265" b="5155"/>
          <a:stretch/>
        </p:blipFill>
        <p:spPr bwMode="auto">
          <a:xfrm>
            <a:off x="323850" y="4297363"/>
            <a:ext cx="1808163" cy="234950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Picture 2" descr="C:\Users\irina\Desktop\конкурс черновик\грибы\P1150055.JPG"/>
          <p:cNvPicPr>
            <a:picLocks noChangeAspect="1" noChangeArrowheads="1"/>
          </p:cNvPicPr>
          <p:nvPr/>
        </p:nvPicPr>
        <p:blipFill>
          <a:blip r:embed="rId3"/>
          <a:srcRect l="23108" t="1515" r="26131" b="9583"/>
          <a:stretch>
            <a:fillRect/>
          </a:stretch>
        </p:blipFill>
        <p:spPr bwMode="auto">
          <a:xfrm>
            <a:off x="2843213" y="4297363"/>
            <a:ext cx="1771650" cy="233045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Picture 2" descr="C:\Users\irina\Desktop\конкурс черновик\грибы\P1150062.JPG"/>
          <p:cNvPicPr>
            <a:picLocks noChangeAspect="1" noChangeArrowheads="1"/>
          </p:cNvPicPr>
          <p:nvPr/>
        </p:nvPicPr>
        <p:blipFill>
          <a:blip r:embed="rId4"/>
          <a:srcRect l="19508" r="24699" b="13025"/>
          <a:stretch>
            <a:fillRect/>
          </a:stretch>
        </p:blipFill>
        <p:spPr bwMode="auto">
          <a:xfrm>
            <a:off x="5076825" y="4297363"/>
            <a:ext cx="1943100" cy="227330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" name="Picture 2" descr="C:\Users\irina\Desktop\конкурс черновик\грибы\P1150056.JPG"/>
          <p:cNvPicPr>
            <a:picLocks noChangeAspect="1" noChangeArrowheads="1"/>
          </p:cNvPicPr>
          <p:nvPr/>
        </p:nvPicPr>
        <p:blipFill>
          <a:blip r:embed="rId5"/>
          <a:srcRect l="29327" r="27019"/>
          <a:stretch>
            <a:fillRect/>
          </a:stretch>
        </p:blipFill>
        <p:spPr bwMode="auto">
          <a:xfrm>
            <a:off x="7469188" y="4297363"/>
            <a:ext cx="1314450" cy="225742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" name="Picture 2" descr="C:\Users\irina\Desktop\конкурс черновик\грибы\P1150054.JPG"/>
          <p:cNvPicPr>
            <a:picLocks noChangeAspect="1" noChangeArrowheads="1"/>
          </p:cNvPicPr>
          <p:nvPr/>
        </p:nvPicPr>
        <p:blipFill>
          <a:blip r:embed="rId6"/>
          <a:srcRect l="30182" r="28555"/>
          <a:stretch>
            <a:fillRect/>
          </a:stretch>
        </p:blipFill>
        <p:spPr bwMode="auto">
          <a:xfrm>
            <a:off x="406400" y="666750"/>
            <a:ext cx="1736725" cy="315753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rina\Desktop\фото ФЭМП\20191003_1045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b="15306"/>
          <a:stretch/>
        </p:blipFill>
        <p:spPr bwMode="auto">
          <a:xfrm>
            <a:off x="187360" y="2492896"/>
            <a:ext cx="3371660" cy="4139954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irina\Desktop\фото ФЭМП\20191003_1046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8" b="8848"/>
          <a:stretch/>
        </p:blipFill>
        <p:spPr bwMode="auto">
          <a:xfrm>
            <a:off x="187360" y="215801"/>
            <a:ext cx="1851287" cy="1997019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46823" y="211067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Пример дидактической игры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22860" y="908720"/>
            <a:ext cx="5112568" cy="55707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Угости зверушек</a:t>
            </a:r>
          </a:p>
          <a:p>
            <a:r>
              <a:rPr lang="ru-RU" sz="2400" b="1" dirty="0" smtClean="0"/>
              <a:t>Цель</a:t>
            </a:r>
            <a:r>
              <a:rPr lang="ru-RU" sz="2400" dirty="0"/>
              <a:t>:</a:t>
            </a:r>
            <a:r>
              <a:rPr lang="ru-RU" sz="2400" dirty="0" smtClean="0"/>
              <a:t> </a:t>
            </a:r>
            <a:r>
              <a:rPr lang="ru-RU" sz="2400" dirty="0"/>
              <a:t> формирование навыков сложения и вычитания в пределах 10.</a:t>
            </a:r>
          </a:p>
          <a:p>
            <a:r>
              <a:rPr lang="ru-RU" sz="2400" b="1" dirty="0"/>
              <a:t>Возраст</a:t>
            </a:r>
            <a:r>
              <a:rPr lang="ru-RU" sz="2400" dirty="0"/>
              <a:t>: дети </a:t>
            </a:r>
            <a:r>
              <a:rPr lang="ru-RU" sz="2400" dirty="0" smtClean="0"/>
              <a:t>5-7 </a:t>
            </a:r>
            <a:r>
              <a:rPr lang="ru-RU" sz="2400" dirty="0"/>
              <a:t>лет</a:t>
            </a:r>
          </a:p>
          <a:p>
            <a:r>
              <a:rPr lang="ru-RU" sz="2400" b="1" dirty="0"/>
              <a:t>Задания</a:t>
            </a:r>
            <a:r>
              <a:rPr lang="ru-RU" sz="2400" b="1" dirty="0" smtClean="0"/>
              <a:t>:</a:t>
            </a:r>
          </a:p>
          <a:p>
            <a:r>
              <a:rPr lang="ru-RU" sz="2400" dirty="0"/>
              <a:t>-</a:t>
            </a:r>
            <a:r>
              <a:rPr lang="ru-RU" sz="2400" dirty="0" smtClean="0"/>
              <a:t>реши пример </a:t>
            </a:r>
            <a:r>
              <a:rPr lang="ru-RU" sz="2400"/>
              <a:t>и </a:t>
            </a:r>
            <a:r>
              <a:rPr lang="ru-RU" sz="2400" smtClean="0"/>
              <a:t>положи </a:t>
            </a:r>
            <a:r>
              <a:rPr lang="ru-RU" sz="2400" dirty="0" smtClean="0"/>
              <a:t>на дорожку  нужное количество предметов. Грибы для ежика, а морковки для зайчика;</a:t>
            </a:r>
          </a:p>
          <a:p>
            <a:r>
              <a:rPr lang="ru-RU" sz="2400" dirty="0" smtClean="0"/>
              <a:t>-дружат ли звери? Почему?</a:t>
            </a:r>
          </a:p>
          <a:p>
            <a:r>
              <a:rPr lang="ru-RU" sz="2400" dirty="0" smtClean="0"/>
              <a:t>-подари ежику еще 3 гриба.</a:t>
            </a:r>
          </a:p>
          <a:p>
            <a:r>
              <a:rPr lang="ru-RU" sz="2400" dirty="0" smtClean="0"/>
              <a:t>-сделай так, чтобы грибов и морковок стало поровну.</a:t>
            </a:r>
          </a:p>
        </p:txBody>
      </p:sp>
    </p:spTree>
    <p:extLst>
      <p:ext uri="{BB962C8B-B14F-4D97-AF65-F5344CB8AC3E}">
        <p14:creationId xmlns:p14="http://schemas.microsoft.com/office/powerpoint/2010/main" val="243498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04856" cy="936104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Наволочки-спецмашины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МОИ дидактические пособия\наволочки спецмашины\P115026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5568" r="6358"/>
          <a:stretch/>
        </p:blipFill>
        <p:spPr>
          <a:xfrm>
            <a:off x="179388" y="1268413"/>
            <a:ext cx="4392612" cy="4176712"/>
          </a:xfrm>
          <a:ln w="76200">
            <a:solidFill>
              <a:schemeClr val="accent6">
                <a:lumMod val="50000"/>
              </a:schemeClr>
            </a:solidFill>
          </a:ln>
          <a:extLst/>
        </p:spPr>
      </p:pic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4572000" y="908050"/>
            <a:ext cx="4464050" cy="5532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b="1">
                <a:solidFill>
                  <a:srgbClr val="920000"/>
                </a:solidFill>
              </a:rPr>
              <a:t>Описание:</a:t>
            </a:r>
          </a:p>
          <a:p>
            <a:pPr algn="ctr">
              <a:spcBef>
                <a:spcPct val="20000"/>
              </a:spcBef>
            </a:pPr>
            <a:r>
              <a:rPr lang="ru-RU">
                <a:solidFill>
                  <a:srgbClr val="000000"/>
                </a:solidFill>
              </a:rPr>
              <a:t>Набор наволочек, сшитых из ткани своими руками. На наволочки нашиты тканевые аппликации-логотипы спецмашин. Пособие легко стирается при загрязнении, удобно в использовании: можно надевать на любую спинку детского стульчика.</a:t>
            </a:r>
          </a:p>
          <a:p>
            <a:pPr algn="ctr">
              <a:spcBef>
                <a:spcPct val="20000"/>
              </a:spcBef>
            </a:pPr>
            <a:r>
              <a:rPr lang="ru-RU" b="1">
                <a:solidFill>
                  <a:srgbClr val="920000"/>
                </a:solidFill>
              </a:rPr>
              <a:t>Назначение: </a:t>
            </a:r>
          </a:p>
          <a:p>
            <a:pPr algn="ctr">
              <a:spcBef>
                <a:spcPct val="20000"/>
              </a:spcBef>
            </a:pPr>
            <a:r>
              <a:rPr lang="ru-RU">
                <a:solidFill>
                  <a:srgbClr val="000000"/>
                </a:solidFill>
              </a:rPr>
              <a:t>предназначено для групповых и индивидуальных занятий с детьми 3-7 лет в детском саду и дома.</a:t>
            </a:r>
            <a:r>
              <a:rPr lang="ru-RU"/>
              <a:t> Поможет воспитателям, детям и их родителям запомнить номера телефонов служб спасения,  закрепить знания детей о транспорте, его видах и предназначении, о профессиях людей в игровой форме.  </a:t>
            </a:r>
          </a:p>
          <a:p>
            <a:pPr algn="ctr">
              <a:spcBef>
                <a:spcPct val="20000"/>
              </a:spcBef>
            </a:pP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Пример дидактической игры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2" descr="C:\Users\irina\Desktop\конкурс черновик\наволочки-машины\IMG_14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133600"/>
            <a:ext cx="3141663" cy="4189413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35375" y="1125538"/>
            <a:ext cx="5257800" cy="480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«Найди телефон службы спасения»</a:t>
            </a:r>
            <a:endParaRPr lang="ru-RU" b="1" u="sng" dirty="0"/>
          </a:p>
          <a:p>
            <a:pPr>
              <a:defRPr/>
            </a:pPr>
            <a:r>
              <a:rPr lang="ru-RU" b="1" dirty="0"/>
              <a:t>Цель: </a:t>
            </a:r>
            <a:r>
              <a:rPr lang="ru-RU" dirty="0"/>
              <a:t>активизировать в памяти детей номера телефонов служб спасения, закреплять знания цифр 0,1,2,3,4.</a:t>
            </a:r>
          </a:p>
          <a:p>
            <a:pPr>
              <a:defRPr/>
            </a:pPr>
            <a:r>
              <a:rPr lang="ru-RU" b="1" dirty="0"/>
              <a:t>Возраст</a:t>
            </a:r>
            <a:r>
              <a:rPr lang="ru-RU" dirty="0"/>
              <a:t>: дети 5-7 лет</a:t>
            </a:r>
          </a:p>
          <a:p>
            <a:pPr>
              <a:defRPr/>
            </a:pPr>
            <a:r>
              <a:rPr lang="ru-RU" b="1" dirty="0"/>
              <a:t>Задания: </a:t>
            </a:r>
            <a:endParaRPr lang="ru-RU" dirty="0"/>
          </a:p>
          <a:p>
            <a:pPr>
              <a:defRPr/>
            </a:pPr>
            <a:r>
              <a:rPr lang="ru-RU" dirty="0"/>
              <a:t>-Найди номер телефона Скорой медицинской службы и отнеси его по назначению </a:t>
            </a:r>
            <a:r>
              <a:rPr lang="ru-RU" i="1" dirty="0"/>
              <a:t>(положить на стульчик, где скорая помощь)</a:t>
            </a:r>
            <a:endParaRPr lang="ru-RU" dirty="0"/>
          </a:p>
          <a:p>
            <a:pPr>
              <a:defRPr/>
            </a:pPr>
            <a:r>
              <a:rPr lang="ru-RU" dirty="0"/>
              <a:t>-Объявляется «пожар». Ребенок выбирает соответственный номер телефона и быстро передает его    водителю пожарной машины. В случае правильного ответа «включается» сирена.</a:t>
            </a:r>
          </a:p>
          <a:p>
            <a:pPr>
              <a:defRPr/>
            </a:pPr>
            <a:r>
              <a:rPr lang="ru-RU" dirty="0"/>
              <a:t>Аналогично можно организовать игру с другими спецмашинами.	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2749</TotalTime>
  <Words>1728</Words>
  <Application>Microsoft Office PowerPoint</Application>
  <PresentationFormat>Экран (4:3)</PresentationFormat>
  <Paragraphs>163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БУСЕНИЦА</vt:lpstr>
      <vt:lpstr>Презентация PowerPoint</vt:lpstr>
      <vt:lpstr>Презентация PowerPoint</vt:lpstr>
      <vt:lpstr>Пример дидактической игры </vt:lpstr>
      <vt:lpstr>Презентация PowerPoint</vt:lpstr>
      <vt:lpstr>Наволочки-спецмашины</vt:lpstr>
      <vt:lpstr>Пример дидактической игры</vt:lpstr>
      <vt:lpstr>ТЕЛЕВИЗОР </vt:lpstr>
      <vt:lpstr>Пример дидактической игры</vt:lpstr>
      <vt:lpstr>Собачка Рези</vt:lpstr>
      <vt:lpstr>Примеры дидактических игр</vt:lpstr>
      <vt:lpstr>Свинка-копилка</vt:lpstr>
      <vt:lpstr>Примеры дидактических игр</vt:lpstr>
      <vt:lpstr>Тренажер «Пешеходный переход»</vt:lpstr>
      <vt:lpstr>Примеры дидактических заданий</vt:lpstr>
      <vt:lpstr>Матрёшка</vt:lpstr>
      <vt:lpstr>Пример дидактической игры</vt:lpstr>
      <vt:lpstr>Тренажер «Волшебный круг</vt:lpstr>
      <vt:lpstr>Музыкальный коврик</vt:lpstr>
      <vt:lpstr>Пример дидактических заданий</vt:lpstr>
      <vt:lpstr>Презентация PowerPoint</vt:lpstr>
      <vt:lpstr>Список используемой литературы: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пособия своими руками</dc:title>
  <dc:creator>irina</dc:creator>
  <cp:lastModifiedBy>irina</cp:lastModifiedBy>
  <cp:revision>267</cp:revision>
  <dcterms:created xsi:type="dcterms:W3CDTF">2017-11-01T19:29:22Z</dcterms:created>
  <dcterms:modified xsi:type="dcterms:W3CDTF">2020-01-22T12:39:31Z</dcterms:modified>
</cp:coreProperties>
</file>